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Lora" charset="0"/>
      <p:regular r:id="rId12"/>
    </p:embeddedFont>
    <p:embeddedFont>
      <p:font typeface="Constantia" pitchFamily="18" charset="0"/>
      <p:regular r:id="rId13"/>
      <p:bold r:id="rId14"/>
      <p:italic r:id="rId15"/>
      <p:boldItalic r:id="rId16"/>
    </p:embeddedFont>
    <p:embeddedFont>
      <p:font typeface="Source Sans Pro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Wingdings 2" pitchFamily="18" charset="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9497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10/7/2024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2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audio" Target="../media/audio3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audio" Target="../media/audio4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audio" Target="../media/audio5.wa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1" Type="http://schemas.openxmlformats.org/officeDocument/2006/relationships/audio" Target="../media/audio6.wa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audio" Target="../media/audio7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audio" Target="../media/audio8.wav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9.xml"/><Relationship Id="rId1" Type="http://schemas.openxmlformats.org/officeDocument/2006/relationships/audio" Target="../media/audio9.wa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94905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Aggregate Operations: An Overview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3685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operations are powerful tools for summarizing and analyzing data. They allow you to condense large datasets into meaningful insights.</a:t>
            </a:r>
            <a:endParaRPr lang="en-US" sz="1850" dirty="0"/>
          </a:p>
        </p:txBody>
      </p:sp>
      <p:pic>
        <p:nvPicPr>
          <p:cNvPr id="6" name="~PP2374.WAV">
            <a:hlinkClick r:id="" action="ppaction://media"/>
          </p:cNvPr>
          <p:cNvPicPr>
            <a:picLocks noRot="1" noChangeAspect="1"/>
          </p:cNvPicPr>
          <p:nvPr>
            <a:wavAudioFile r:embed="rId1" name="~PP2374.WAV"/>
          </p:nvPr>
        </p:nvPicPr>
        <p:blipFill>
          <a:blip r:embed="rId5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05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are Aggregate Operations?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314277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Reduction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operations reduce data to a more manageable size by combining similar data points.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4252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314277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Statistics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3806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functions calculate metrics like count, sum, average, minimum, and maximum for a dataset.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616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6061948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61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572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operations help identify patterns and trends in data, enabling better decision-making.</a:t>
            </a:r>
            <a:endParaRPr lang="en-US" sz="1850" dirty="0"/>
          </a:p>
        </p:txBody>
      </p:sp>
      <p:pic>
        <p:nvPicPr>
          <p:cNvPr id="17" name="~PP1930.WAV">
            <a:hlinkClick r:id="" action="ppaction://media"/>
          </p:cNvPr>
          <p:cNvPicPr>
            <a:picLocks noRot="1" noChangeAspect="1"/>
          </p:cNvPicPr>
          <p:nvPr>
            <a:wavAudioFile r:embed="rId1" name="~PP1930.WAV"/>
          </p:nvPr>
        </p:nvPicPr>
        <p:blipFill>
          <a:blip r:embed="rId5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15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7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593408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Commonly Used Aggregate Functions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213" y="2186464"/>
            <a:ext cx="7633573" cy="5457825"/>
          </a:xfrm>
          <a:prstGeom prst="roundRect">
            <a:avLst>
              <a:gd name="adj" fmla="val 5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2833" y="2194084"/>
            <a:ext cx="7618333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8575" y="2331125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91551" y="2331125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62833" y="2813447"/>
            <a:ext cx="7618333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78575" y="2950488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91551" y="2950488"/>
            <a:ext cx="33738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the number of rows in a dataset.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62833" y="3778091"/>
            <a:ext cx="7618333" cy="964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78575" y="3915132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91551" y="3915132"/>
            <a:ext cx="33738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Calculates the sum of values in a column.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62833" y="4742736"/>
            <a:ext cx="7618333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78575" y="4879777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91551" y="4879777"/>
            <a:ext cx="33738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Calculates the average of values in a column.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62833" y="5707380"/>
            <a:ext cx="7618333" cy="964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78575" y="5844421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4791551" y="5844421"/>
            <a:ext cx="33738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the minimum value in a column.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762833" y="6672024"/>
            <a:ext cx="7618333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78575" y="6809065"/>
            <a:ext cx="33738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4791551" y="6809065"/>
            <a:ext cx="33738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Determines the maximum value in a column.</a:t>
            </a:r>
            <a:endParaRPr lang="en-US" sz="1650" dirty="0"/>
          </a:p>
        </p:txBody>
      </p:sp>
      <p:pic>
        <p:nvPicPr>
          <p:cNvPr id="24" name="~PP1854.WAV">
            <a:hlinkClick r:id="" action="ppaction://media"/>
          </p:cNvPr>
          <p:cNvPicPr>
            <a:picLocks noRot="1" noChangeAspect="1"/>
          </p:cNvPicPr>
          <p:nvPr>
            <a:wavAudioFile r:embed="rId1" name="~PP1854.WAV"/>
          </p:nvPr>
        </p:nvPicPr>
        <p:blipFill>
          <a:blip r:embed="rId5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4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93441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Aggregate Functions with Examples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COUNT Example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COUNT(*) can count the total number of customers in a database table.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 Example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SUM(price) can calculate the total revenue from sales transactions.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AVG(age) can calculate the average age of customers in a database table.</a:t>
            </a:r>
            <a:endParaRPr lang="en-US" sz="1850" dirty="0"/>
          </a:p>
        </p:txBody>
      </p:sp>
      <p:pic>
        <p:nvPicPr>
          <p:cNvPr id="14" name="~PP2787.WAV">
            <a:hlinkClick r:id="" action="ppaction://media"/>
          </p:cNvPr>
          <p:cNvPicPr>
            <a:picLocks noRot="1" noChangeAspect="1"/>
          </p:cNvPicPr>
          <p:nvPr>
            <a:wavAudioFile r:embed="rId1" name="~PP2787.WAV"/>
          </p:nvPr>
        </p:nvPicPr>
        <p:blipFill>
          <a:blip r:embed="rId5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75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0251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Grouping Data with Aggregate Operations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BY clause allows you to partition data based on a specific attribute or combination of attributes.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Aggregate Functions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functions are applied to each group, summarizing the data within each partition.</a:t>
            </a:r>
            <a:endParaRPr lang="en-US" sz="1850" dirty="0"/>
          </a:p>
        </p:txBody>
      </p:sp>
      <p:pic>
        <p:nvPicPr>
          <p:cNvPr id="8" name="~PP2713.WAV">
            <a:hlinkClick r:id="" action="ppaction://media"/>
          </p:cNvPr>
          <p:cNvPicPr>
            <a:picLocks noRot="1" noChangeAspect="1"/>
          </p:cNvPicPr>
          <p:nvPr>
            <a:wavAudioFile r:embed="rId1" name="~PP2713.WAV"/>
          </p:nvPr>
        </p:nvPicPr>
        <p:blipFill>
          <a:blip r:embed="rId4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01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Combining Aggregate Functions and Grouping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374356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Grouping by Product Category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 the sales data by product category.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87166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Applying SUM Function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the SUM function to calculate the total sales for each category.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Obtain a summarized table of total sales for each product category.</a:t>
            </a:r>
            <a:endParaRPr lang="en-US" sz="1750" dirty="0"/>
          </a:p>
        </p:txBody>
      </p:sp>
      <p:pic>
        <p:nvPicPr>
          <p:cNvPr id="14" name="~PP1943.WAV">
            <a:hlinkClick r:id="" action="ppaction://media"/>
          </p:cNvPr>
          <p:cNvPicPr>
            <a:picLocks noRot="1" noChangeAspect="1"/>
          </p:cNvPicPr>
          <p:nvPr>
            <a:wavAudioFile r:embed="rId1" name="~PP1943.WAV"/>
          </p:nvPr>
        </p:nvPicPr>
        <p:blipFill>
          <a:blip r:embed="rId8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71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5475" y="827960"/>
            <a:ext cx="6443663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Optimizing Aggregate Queries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90" y="1401008"/>
            <a:ext cx="487085" cy="4870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8390" y="2082879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Index Usage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68390" y="2486144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indexes on the columns involved in grouping and aggregation to improve query performance.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90" y="3694271"/>
            <a:ext cx="487085" cy="4870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8390" y="4376142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Partitioning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68390" y="4779407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Partition data based on relevant criteria to reduce the amount of data processed by aggregate operations.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390" y="5987534"/>
            <a:ext cx="487085" cy="4870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8390" y="6669405"/>
            <a:ext cx="22923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Query Rewriting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68390" y="7072670"/>
            <a:ext cx="7780020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Rewrite queries to make them more efficient by using appropriate techniques like query hints or subqueries.</a:t>
            </a:r>
            <a:endParaRPr lang="en-US" sz="1500" dirty="0"/>
          </a:p>
        </p:txBody>
      </p:sp>
      <p:pic>
        <p:nvPicPr>
          <p:cNvPr id="14" name="~PP2061.WAV">
            <a:hlinkClick r:id="" action="ppaction://media"/>
          </p:cNvPr>
          <p:cNvPicPr>
            <a:picLocks noRot="1" noChangeAspect="1"/>
          </p:cNvPicPr>
          <p:nvPr>
            <a:wavAudioFile r:embed="rId1" name="~PP2061.WAV"/>
          </p:nvPr>
        </p:nvPicPr>
        <p:blipFill>
          <a:blip r:embed="rId8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21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118304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Aggregate Data using Related Pics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Aggregate data is highly valuable when visualized effectively. This provides insights into trends, outliers, and patterns in data.</a:t>
            </a:r>
            <a:endParaRPr lang="en-US" sz="1850" dirty="0"/>
          </a:p>
        </p:txBody>
      </p:sp>
      <p:pic>
        <p:nvPicPr>
          <p:cNvPr id="6" name="~PP2226.WAV">
            <a:hlinkClick r:id="" action="ppaction://media"/>
          </p:cNvPr>
          <p:cNvPicPr>
            <a:picLocks noRot="1" noChangeAspect="1"/>
          </p:cNvPicPr>
          <p:nvPr>
            <a:wavAudioFile r:embed="rId1" name="~PP2226.WAV"/>
          </p:nvPr>
        </p:nvPicPr>
        <p:blipFill>
          <a:blip r:embed="rId5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2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9674" y="1297173"/>
            <a:ext cx="10058399" cy="5241850"/>
          </a:xfrm>
          <a:prstGeom prst="rect">
            <a:avLst/>
          </a:prstGeom>
          <a:noFill/>
        </p:spPr>
      </p:pic>
      <p:pic>
        <p:nvPicPr>
          <p:cNvPr id="4" name="~PP1474.WAV">
            <a:hlinkClick r:id="" action="ppaction://media"/>
          </p:cNvPr>
          <p:cNvPicPr>
            <a:picLocks noRot="1" noChangeAspect="1"/>
          </p:cNvPicPr>
          <p:nvPr>
            <a:wavAudioFile r:embed="rId1" name="~PP1474.WAV"/>
          </p:nvPr>
        </p:nvPicPr>
        <p:blipFill>
          <a:blip r:embed="rId4"/>
          <a:stretch>
            <a:fillRect/>
          </a:stretch>
        </p:blipFill>
        <p:spPr>
          <a:xfrm>
            <a:off x="14170025" y="77692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2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</TotalTime>
  <Words>373</Words>
  <Application>Microsoft Office PowerPoint</Application>
  <PresentationFormat>Custom</PresentationFormat>
  <Paragraphs>61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Lora</vt:lpstr>
      <vt:lpstr>Constantia</vt:lpstr>
      <vt:lpstr>Source Sans Pro</vt:lpstr>
      <vt:lpstr>Calibri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slaxminarayana.7@gmail.com</cp:lastModifiedBy>
  <cp:revision>5</cp:revision>
  <dcterms:created xsi:type="dcterms:W3CDTF">2024-10-07T14:03:44Z</dcterms:created>
  <dcterms:modified xsi:type="dcterms:W3CDTF">2024-10-07T15:23:03Z</dcterms:modified>
</cp:coreProperties>
</file>